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sldIdLst>
    <p:sldId id="260" r:id="rId2"/>
    <p:sldId id="278" r:id="rId3"/>
    <p:sldId id="280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2" r:id="rId13"/>
    <p:sldId id="290" r:id="rId14"/>
    <p:sldId id="293" r:id="rId15"/>
    <p:sldId id="291" r:id="rId16"/>
  </p:sldIdLst>
  <p:sldSz cx="9144000" cy="6858000" type="screen4x3"/>
  <p:notesSz cx="6858000" cy="9144000"/>
  <p:custShowLst>
    <p:custShow name="Özel Gösteri 1" id="0">
      <p:sldLst/>
    </p:custShow>
  </p:custShowLst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sz="66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66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66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66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66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66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66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66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66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800080"/>
    <a:srgbClr val="336600"/>
    <a:srgbClr val="FF0066"/>
    <a:srgbClr val="FF00FF"/>
    <a:srgbClr val="CC6600"/>
    <a:srgbClr val="CC0066"/>
    <a:srgbClr val="FFFF66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4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biçemi için tıklatın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tr-TR"/>
              <a:t>Asıl alt başlık biçemi için tıklatın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fld id="{8D79DCE3-D4AD-4467-B490-D887AA13606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D1BA4-A4CC-4047-9B3C-76E1D9A904C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C9E70-8D97-43A4-BC05-5D931961CDC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0FC21-0097-4C73-B1F7-EE1453F4EA8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52A60-50BF-484C-BDDB-72C13B6D4B2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32CFE-34CE-4FD2-8445-B5E9C0251C8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3F048-47E3-4447-AFBD-2C23EAA9260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72BD8-F48F-4E9B-BE1A-0783B960E9F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9D6FC-9AF9-44DD-B9FB-E19EFF293D9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3983C-76FB-4EFA-B3AE-0DBF01B490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E7393-8981-4179-8F7D-9D61D99A2BA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FF"/>
            </a:gs>
            <a:gs pos="100000">
              <a:srgbClr val="66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biçemi için tıklatın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biçemleri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effectLst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effectLst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effectLst/>
              </a:defRPr>
            </a:lvl1pPr>
          </a:lstStyle>
          <a:p>
            <a:pPr>
              <a:defRPr/>
            </a:pPr>
            <a:fld id="{0C21A693-CE96-463F-A31F-BB88DD8C711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Monotype Sort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FF"/>
            </a:gs>
            <a:gs pos="100000">
              <a:srgbClr val="FF99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4000">
                <a:solidFill>
                  <a:srgbClr val="FF66CC"/>
                </a:solidFill>
                <a:latin typeface="Comic Sans MS" pitchFamily="66" charset="0"/>
              </a:rPr>
              <a:t>  OKULDA SORUMLULUKLARIMIZ</a:t>
            </a:r>
            <a:endParaRPr lang="tr-TR" sz="2400" b="0"/>
          </a:p>
          <a:p>
            <a:pPr>
              <a:spcBef>
                <a:spcPct val="50000"/>
              </a:spcBef>
            </a:pPr>
            <a:r>
              <a:rPr lang="tr-TR" sz="3200">
                <a:solidFill>
                  <a:srgbClr val="CC0099"/>
                </a:solidFill>
                <a:latin typeface="Comic Sans MS" pitchFamily="66" charset="0"/>
              </a:rPr>
              <a:t>a)</a:t>
            </a:r>
            <a:r>
              <a:rPr lang="tr-TR" sz="3200">
                <a:solidFill>
                  <a:srgbClr val="333333"/>
                </a:solidFill>
                <a:latin typeface="Comic Sans MS" pitchFamily="66" charset="0"/>
              </a:rPr>
              <a:t> Kendimize Karşı </a:t>
            </a:r>
          </a:p>
          <a:p>
            <a:pPr>
              <a:spcBef>
                <a:spcPct val="50000"/>
              </a:spcBef>
            </a:pPr>
            <a:r>
              <a:rPr lang="tr-TR" sz="3200">
                <a:solidFill>
                  <a:srgbClr val="CC0099"/>
                </a:solidFill>
                <a:latin typeface="Comic Sans MS" pitchFamily="66" charset="0"/>
              </a:rPr>
              <a:t>b)</a:t>
            </a:r>
            <a:r>
              <a:rPr lang="tr-TR" sz="3200">
                <a:solidFill>
                  <a:srgbClr val="333333"/>
                </a:solidFill>
                <a:latin typeface="Comic Sans MS" pitchFamily="66" charset="0"/>
              </a:rPr>
              <a:t> Arkadaşlarımıza Karşı</a:t>
            </a:r>
          </a:p>
          <a:p>
            <a:pPr>
              <a:spcBef>
                <a:spcPct val="50000"/>
              </a:spcBef>
            </a:pPr>
            <a:r>
              <a:rPr lang="tr-TR" sz="3200">
                <a:solidFill>
                  <a:srgbClr val="CC0099"/>
                </a:solidFill>
                <a:latin typeface="Comic Sans MS" pitchFamily="66" charset="0"/>
              </a:rPr>
              <a:t>c)</a:t>
            </a:r>
            <a:r>
              <a:rPr lang="tr-TR" sz="3200">
                <a:solidFill>
                  <a:srgbClr val="333333"/>
                </a:solidFill>
                <a:latin typeface="Comic Sans MS" pitchFamily="66" charset="0"/>
              </a:rPr>
              <a:t> Öğretmenlerimize Karşı</a:t>
            </a:r>
          </a:p>
          <a:p>
            <a:pPr>
              <a:spcBef>
                <a:spcPct val="50000"/>
              </a:spcBef>
            </a:pPr>
            <a:r>
              <a:rPr lang="tr-TR" sz="3200">
                <a:solidFill>
                  <a:srgbClr val="CC0099"/>
                </a:solidFill>
                <a:latin typeface="Comic Sans MS" pitchFamily="66" charset="0"/>
              </a:rPr>
              <a:t>ç)</a:t>
            </a:r>
            <a:r>
              <a:rPr lang="tr-TR" sz="3200">
                <a:solidFill>
                  <a:srgbClr val="333333"/>
                </a:solidFill>
                <a:latin typeface="Comic Sans MS" pitchFamily="66" charset="0"/>
              </a:rPr>
              <a:t> Diğer Görevlilere Karşı</a:t>
            </a:r>
          </a:p>
          <a:p>
            <a:pPr>
              <a:spcBef>
                <a:spcPct val="50000"/>
              </a:spcBef>
            </a:pPr>
            <a:r>
              <a:rPr lang="tr-TR" sz="3200">
                <a:solidFill>
                  <a:srgbClr val="CC0099"/>
                </a:solidFill>
                <a:latin typeface="Comic Sans MS" pitchFamily="66" charset="0"/>
              </a:rPr>
              <a:t>d)</a:t>
            </a:r>
            <a:r>
              <a:rPr lang="tr-TR" sz="3200">
                <a:solidFill>
                  <a:srgbClr val="333333"/>
                </a:solidFill>
                <a:latin typeface="Comic Sans MS" pitchFamily="66" charset="0"/>
              </a:rPr>
              <a:t> Okul Kurallarıyla İlgili Sorumluluklarımız</a:t>
            </a:r>
            <a:r>
              <a:rPr lang="tr-TR" sz="2400" b="0"/>
              <a:t>   </a:t>
            </a:r>
          </a:p>
        </p:txBody>
      </p:sp>
    </p:spTree>
  </p:cSld>
  <p:clrMapOvr>
    <a:masterClrMapping/>
  </p:clrMapOvr>
  <p:transition advTm="94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3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pic>
        <p:nvPicPr>
          <p:cNvPr id="13316" name="Picture 2" descr="DUA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381000" y="609600"/>
            <a:ext cx="7772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1" lang="tr-TR" sz="4000" b="0">
                <a:solidFill>
                  <a:srgbClr val="000000"/>
                </a:solidFill>
                <a:latin typeface="Tahoma" pitchFamily="34" charset="0"/>
              </a:rPr>
              <a:t/>
            </a:r>
            <a:br>
              <a:rPr kumimoji="1" lang="tr-TR" sz="4000" b="0">
                <a:solidFill>
                  <a:srgbClr val="000000"/>
                </a:solidFill>
                <a:latin typeface="Tahoma" pitchFamily="34" charset="0"/>
              </a:rPr>
            </a:br>
            <a:r>
              <a:rPr kumimoji="1" lang="tr-TR" sz="4000" b="0">
                <a:solidFill>
                  <a:srgbClr val="000000"/>
                </a:solidFill>
                <a:latin typeface="Tahoma" pitchFamily="34" charset="0"/>
              </a:rPr>
              <a:t/>
            </a:r>
            <a:br>
              <a:rPr kumimoji="1" lang="tr-TR" sz="4000" b="0">
                <a:solidFill>
                  <a:srgbClr val="000000"/>
                </a:solidFill>
                <a:latin typeface="Tahoma" pitchFamily="34" charset="0"/>
              </a:rPr>
            </a:br>
            <a:r>
              <a:rPr kumimoji="1" lang="tr-TR" sz="4000" b="0">
                <a:solidFill>
                  <a:srgbClr val="000000"/>
                </a:solidFill>
                <a:latin typeface="Tahoma" pitchFamily="34" charset="0"/>
              </a:rPr>
              <a:t/>
            </a:r>
            <a:br>
              <a:rPr kumimoji="1" lang="tr-TR" sz="4000" b="0">
                <a:solidFill>
                  <a:srgbClr val="000000"/>
                </a:solidFill>
                <a:latin typeface="Tahoma" pitchFamily="34" charset="0"/>
              </a:rPr>
            </a:br>
            <a:r>
              <a:rPr kumimoji="1" lang="tr-TR" sz="4000" b="0">
                <a:solidFill>
                  <a:srgbClr val="000000"/>
                </a:solidFill>
                <a:latin typeface="Tahoma" pitchFamily="34" charset="0"/>
              </a:rPr>
              <a:t/>
            </a:r>
            <a:br>
              <a:rPr kumimoji="1" lang="tr-TR" sz="4000" b="0">
                <a:solidFill>
                  <a:srgbClr val="000000"/>
                </a:solidFill>
                <a:latin typeface="Tahoma" pitchFamily="34" charset="0"/>
              </a:rPr>
            </a:br>
            <a:r>
              <a:rPr kumimoji="1" lang="tr-TR" sz="4000" b="0">
                <a:solidFill>
                  <a:srgbClr val="000000"/>
                </a:solidFill>
                <a:latin typeface="Tahoma" pitchFamily="34" charset="0"/>
              </a:rPr>
              <a:t/>
            </a:r>
            <a:br>
              <a:rPr kumimoji="1" lang="tr-TR" sz="4000" b="0">
                <a:solidFill>
                  <a:srgbClr val="000000"/>
                </a:solidFill>
                <a:latin typeface="Tahoma" pitchFamily="34" charset="0"/>
              </a:rPr>
            </a:br>
            <a:r>
              <a:rPr kumimoji="1" lang="tr-TR" sz="4000" b="0">
                <a:solidFill>
                  <a:srgbClr val="000000"/>
                </a:solidFill>
                <a:latin typeface="Tahoma" pitchFamily="34" charset="0"/>
              </a:rPr>
              <a:t>ALLAH’A KARŞI SORUMLULUKLARIMIZ</a:t>
            </a:r>
            <a:br>
              <a:rPr kumimoji="1" lang="tr-TR" sz="4000" b="0">
                <a:solidFill>
                  <a:srgbClr val="000000"/>
                </a:solidFill>
                <a:latin typeface="Tahoma" pitchFamily="34" charset="0"/>
              </a:rPr>
            </a:br>
            <a:r>
              <a:rPr kumimoji="1" lang="tr-TR" sz="4000" b="0">
                <a:solidFill>
                  <a:srgbClr val="000000"/>
                </a:solidFill>
                <a:latin typeface="Tahoma" pitchFamily="34" charset="0"/>
              </a:rPr>
              <a:t/>
            </a:r>
            <a:br>
              <a:rPr kumimoji="1" lang="tr-TR" sz="4000" b="0">
                <a:solidFill>
                  <a:srgbClr val="000000"/>
                </a:solidFill>
                <a:latin typeface="Tahoma" pitchFamily="34" charset="0"/>
              </a:rPr>
            </a:br>
            <a:r>
              <a:rPr kumimoji="1" lang="tr-TR" sz="2800" b="0">
                <a:solidFill>
                  <a:srgbClr val="000000"/>
                </a:solidFill>
                <a:latin typeface="Tahoma" pitchFamily="34" charset="0"/>
              </a:rPr>
              <a:t>BİZİ YARATAN,YAŞATAN VE BİZLERİ ÇEŞİT ÇEŞİT NİMETLERLE DONATAN RABBİMİZE KARŞI KULLUK GÖREVİMİZİN OLDUĞUNU UNUTMAMALIYIZ!</a:t>
            </a:r>
            <a:br>
              <a:rPr kumimoji="1" lang="tr-TR" sz="2800" b="0">
                <a:solidFill>
                  <a:srgbClr val="000000"/>
                </a:solidFill>
                <a:latin typeface="Tahoma" pitchFamily="34" charset="0"/>
              </a:rPr>
            </a:br>
            <a:r>
              <a:rPr kumimoji="1" lang="tr-TR" sz="1600" b="0">
                <a:solidFill>
                  <a:schemeClr val="bg2"/>
                </a:solidFill>
                <a:latin typeface="Tahoma" pitchFamily="34" charset="0"/>
              </a:rPr>
              <a:t/>
            </a:r>
            <a:br>
              <a:rPr kumimoji="1" lang="tr-TR" sz="1600" b="0">
                <a:solidFill>
                  <a:schemeClr val="bg2"/>
                </a:solidFill>
                <a:latin typeface="Tahoma" pitchFamily="34" charset="0"/>
              </a:rPr>
            </a:br>
            <a:r>
              <a:rPr kumimoji="1" lang="tr-TR" sz="1600" b="0">
                <a:solidFill>
                  <a:schemeClr val="bg2"/>
                </a:solidFill>
                <a:latin typeface="Tahoma" pitchFamily="34" charset="0"/>
              </a:rPr>
              <a:t> </a:t>
            </a:r>
            <a:r>
              <a:rPr kumimoji="1" lang="tr-TR" sz="1600" i="1">
                <a:solidFill>
                  <a:schemeClr val="bg2"/>
                </a:solidFill>
                <a:latin typeface="Tahoma" pitchFamily="34" charset="0"/>
              </a:rPr>
              <a:t>“Biz emaneti, göklere, yere ve dağlara teklif ettik de onlar bunu yüklenmekten çekindiler, (sorumluluğundan) korktular. </a:t>
            </a:r>
            <a:br>
              <a:rPr kumimoji="1" lang="tr-TR" sz="1600" i="1">
                <a:solidFill>
                  <a:schemeClr val="bg2"/>
                </a:solidFill>
                <a:latin typeface="Tahoma" pitchFamily="34" charset="0"/>
              </a:rPr>
            </a:br>
            <a:r>
              <a:rPr kumimoji="1" lang="tr-TR" sz="1600" i="1">
                <a:solidFill>
                  <a:schemeClr val="bg2"/>
                </a:solidFill>
                <a:latin typeface="Tahoma" pitchFamily="34" charset="0"/>
              </a:rPr>
              <a:t>Onu insan yüklendi…”</a:t>
            </a:r>
            <a:r>
              <a:rPr kumimoji="1" lang="tr-TR" sz="1600" b="0">
                <a:solidFill>
                  <a:schemeClr val="bg2"/>
                </a:solidFill>
                <a:latin typeface="Tahoma" pitchFamily="34" charset="0"/>
              </a:rPr>
              <a:t> </a:t>
            </a:r>
            <a:br>
              <a:rPr kumimoji="1" lang="tr-TR" sz="1600" b="0">
                <a:solidFill>
                  <a:schemeClr val="bg2"/>
                </a:solidFill>
                <a:latin typeface="Tahoma" pitchFamily="34" charset="0"/>
              </a:rPr>
            </a:br>
            <a:endParaRPr kumimoji="1" lang="tr-TR" sz="1600" b="0">
              <a:solidFill>
                <a:schemeClr val="bg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81000"/>
            <a:ext cx="8915400" cy="1143000"/>
          </a:xfrm>
          <a:noFill/>
        </p:spPr>
        <p:txBody>
          <a:bodyPr/>
          <a:lstStyle/>
          <a:p>
            <a:r>
              <a:rPr lang="tr-TR" sz="2800" smtClean="0">
                <a:solidFill>
                  <a:schemeClr val="bg2"/>
                </a:solidFill>
                <a:effectLst/>
              </a:rPr>
              <a:t>SORUMLULUKLARIMIZI YERİNE GETİRMEZSEK EĞER…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smtClean="0">
              <a:effectLst/>
            </a:endParaRPr>
          </a:p>
        </p:txBody>
      </p:sp>
      <p:pic>
        <p:nvPicPr>
          <p:cNvPr id="14340" name="Picture 5" descr="Sakarya Depremi Bina Kat Kat Birbirine Girmiş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200"/>
            <a:ext cx="9144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0" y="571500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1" lang="tr-TR" sz="2800" b="0">
                <a:solidFill>
                  <a:schemeClr val="bg2"/>
                </a:solidFill>
                <a:latin typeface="Tahoma" pitchFamily="34" charset="0"/>
              </a:rPr>
              <a:t>KAYBOLAN CANLAR,YIKILAN EVLER…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r>
              <a:rPr lang="tr-TR" sz="4000" smtClean="0">
                <a:solidFill>
                  <a:srgbClr val="000000"/>
                </a:solidFill>
                <a:effectLst/>
              </a:rPr>
              <a:t>Unutulan her sorumluluk</a:t>
            </a:r>
            <a:br>
              <a:rPr lang="tr-TR" sz="4000" smtClean="0">
                <a:solidFill>
                  <a:srgbClr val="000000"/>
                </a:solidFill>
                <a:effectLst/>
              </a:rPr>
            </a:br>
            <a:r>
              <a:rPr lang="tr-TR" sz="4000" smtClean="0">
                <a:solidFill>
                  <a:srgbClr val="000000"/>
                </a:solidFill>
                <a:effectLst/>
              </a:rPr>
              <a:t>ihlal edilen her kural…</a:t>
            </a:r>
          </a:p>
        </p:txBody>
      </p:sp>
      <p:pic>
        <p:nvPicPr>
          <p:cNvPr id="15363" name="Picture 5" descr="trafik_kazasi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9144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1" lang="tr-TR" sz="4000" b="0">
                <a:solidFill>
                  <a:srgbClr val="000000"/>
                </a:solidFill>
                <a:latin typeface="Tahoma" pitchFamily="34" charset="0"/>
              </a:rPr>
              <a:t>Daha çok can kaybı</a:t>
            </a:r>
            <a:br>
              <a:rPr kumimoji="1" lang="tr-TR" sz="4000" b="0">
                <a:solidFill>
                  <a:srgbClr val="000000"/>
                </a:solidFill>
                <a:latin typeface="Tahoma" pitchFamily="34" charset="0"/>
              </a:rPr>
            </a:br>
            <a:r>
              <a:rPr kumimoji="1" lang="tr-TR" sz="4000" b="0">
                <a:solidFill>
                  <a:srgbClr val="000000"/>
                </a:solidFill>
                <a:latin typeface="Tahoma" pitchFamily="34" charset="0"/>
              </a:rPr>
              <a:t>Daha çok mal kaybı demektir!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  <a:noFill/>
        </p:spPr>
        <p:txBody>
          <a:bodyPr/>
          <a:lstStyle/>
          <a:p>
            <a:r>
              <a:rPr lang="tr-TR" sz="3200" smtClean="0">
                <a:solidFill>
                  <a:srgbClr val="CC0066"/>
                </a:solidFill>
                <a:effectLst/>
              </a:rPr>
              <a:t>SEN BİLİMDE FENDE İLERİ GİDERSEN,</a:t>
            </a:r>
            <a:r>
              <a:rPr lang="tr-TR" sz="4000" smtClean="0">
                <a:solidFill>
                  <a:srgbClr val="CC0066"/>
                </a:solidFill>
                <a:effectLst/>
              </a:rPr>
              <a:t>  </a:t>
            </a:r>
            <a:r>
              <a:rPr lang="tr-TR" sz="3200" smtClean="0">
                <a:solidFill>
                  <a:srgbClr val="CC0066"/>
                </a:solidFill>
                <a:effectLst/>
              </a:rPr>
              <a:t>ÖĞRENCİ OLARAK SORUMLULUKLARINI YERİNE GETİRİR ÇALIŞIRSAN…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smtClean="0">
              <a:effectLst/>
            </a:endParaRPr>
          </a:p>
        </p:txBody>
      </p:sp>
      <p:pic>
        <p:nvPicPr>
          <p:cNvPr id="16388" name="Picture 5" descr="kurtuluş savaş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914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1" lang="tr-TR" sz="3200" b="0">
                <a:solidFill>
                  <a:srgbClr val="CC0066"/>
                </a:solidFill>
                <a:latin typeface="Tahoma" pitchFamily="34" charset="0"/>
              </a:rPr>
              <a:t>BU ACILAR TEKRAR YAŞANMAZ!</a:t>
            </a:r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0" y="228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1" lang="tr-TR" sz="1400">
                <a:solidFill>
                  <a:srgbClr val="000000"/>
                </a:solidFill>
                <a:latin typeface="Tahoma" pitchFamily="34" charset="0"/>
              </a:rPr>
              <a:t>KURTULUŞ SAVAŞI YILLLARI…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1143000"/>
          </a:xfrm>
          <a:noFill/>
        </p:spPr>
        <p:txBody>
          <a:bodyPr/>
          <a:lstStyle/>
          <a:p>
            <a:r>
              <a:rPr lang="tr-TR" sz="4000" b="1" smtClean="0">
                <a:solidFill>
                  <a:srgbClr val="FF0066"/>
                </a:solidFill>
                <a:effectLst/>
              </a:rPr>
              <a:t>EN İYİSİ SEN OL...</a:t>
            </a:r>
            <a:br>
              <a:rPr lang="tr-TR" sz="4000" b="1" smtClean="0">
                <a:solidFill>
                  <a:srgbClr val="FF0066"/>
                </a:solidFill>
                <a:effectLst/>
              </a:rPr>
            </a:br>
            <a:endParaRPr lang="tr-TR" sz="4000" b="1" smtClean="0">
              <a:solidFill>
                <a:srgbClr val="FF0066"/>
              </a:solidFill>
              <a:effectLst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5029200"/>
          </a:xfrm>
          <a:noFill/>
        </p:spPr>
        <p:txBody>
          <a:bodyPr/>
          <a:lstStyle/>
          <a:p>
            <a:r>
              <a:rPr lang="tr-TR" sz="2800" b="1" smtClean="0">
                <a:solidFill>
                  <a:srgbClr val="FF0066"/>
                </a:solidFill>
                <a:effectLst/>
              </a:rPr>
              <a:t>Dağ tepesinde bir çam olamazsan, vadide bir çalı ol. Ama, dere kenarındaki en iyi küçük çalı sen olmalısın.</a:t>
            </a:r>
          </a:p>
          <a:p>
            <a:r>
              <a:rPr lang="tr-TR" sz="2800" b="1" smtClean="0">
                <a:solidFill>
                  <a:srgbClr val="FF0066"/>
                </a:solidFill>
                <a:effectLst/>
              </a:rPr>
              <a:t>Çalı olamazsan bir avuç ot ol. Bir yola neş'e ver.</a:t>
            </a:r>
          </a:p>
          <a:p>
            <a:r>
              <a:rPr lang="tr-TR" sz="2800" b="1" smtClean="0">
                <a:solidFill>
                  <a:srgbClr val="FF0066"/>
                </a:solidFill>
                <a:effectLst/>
              </a:rPr>
              <a:t>Bir nilüfer olamazsan bir saz ol. Ama gölün içindeki en canlı saz sen olmalısın.</a:t>
            </a:r>
          </a:p>
          <a:p>
            <a:r>
              <a:rPr lang="tr-TR" sz="2800" b="1" smtClean="0">
                <a:solidFill>
                  <a:srgbClr val="FF0066"/>
                </a:solidFill>
                <a:effectLst/>
              </a:rPr>
              <a:t>Cadde olamazsan, sokak ol. Kazanmak ya da kaybetmek ölçü değildir</a:t>
            </a:r>
          </a:p>
          <a:p>
            <a:r>
              <a:rPr lang="tr-TR" sz="3600" b="1" smtClean="0">
                <a:solidFill>
                  <a:srgbClr val="FF0066"/>
                </a:solidFill>
                <a:effectLst/>
              </a:rPr>
              <a:t>Her ne isen onun en iyisi sen ol...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endParaRPr lang="tr-TR" smtClean="0">
              <a:effectLst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smtClean="0">
              <a:effectLst/>
            </a:endParaRPr>
          </a:p>
        </p:txBody>
      </p:sp>
      <p:pic>
        <p:nvPicPr>
          <p:cNvPr id="18436" name="Picture 4" descr="POOH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0" y="2667000"/>
            <a:ext cx="66452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4000">
                <a:solidFill>
                  <a:srgbClr val="0033CC"/>
                </a:solidFill>
                <a:latin typeface="Comic Sans MS" pitchFamily="66" charset="0"/>
              </a:rPr>
              <a:t>SORUMLULUKLARIMIZI YERİNE GETİRİYORUZ.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498725" y="3962400"/>
            <a:ext cx="664527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tr-TR" sz="4000">
              <a:solidFill>
                <a:srgbClr val="00000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tr-TR" sz="4000">
                <a:solidFill>
                  <a:srgbClr val="800080"/>
                </a:solidFill>
                <a:latin typeface="Comic Sans MS" pitchFamily="66" charset="0"/>
              </a:rPr>
              <a:t>MUTLULUKTAN UÇUYORUZ.</a:t>
            </a:r>
            <a:endParaRPr lang="en-US" sz="4000">
              <a:solidFill>
                <a:srgbClr val="80008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5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utoUpdateAnimBg="0"/>
      <p:bldP spid="2970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FFFFFF"/>
            </a:gs>
            <a:gs pos="100000">
              <a:schemeClr val="folHlink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tr-TR" b="1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Okulda Sorumluluklarımız</a:t>
            </a:r>
            <a:endParaRPr lang="tr-TR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0" y="1524000"/>
            <a:ext cx="9144000" cy="454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 sz="4000" i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-</a:t>
            </a:r>
            <a:r>
              <a:rPr lang="tr-TR" sz="4000" i="1" u="sng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Kendimize Karşı Sorumluluklarımız</a:t>
            </a:r>
            <a:endParaRPr lang="tr-TR" sz="4000" i="1" dirty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tr-TR" sz="3600" dirty="0">
                <a:solidFill>
                  <a:srgbClr val="1C1C1C"/>
                </a:solidFill>
              </a:rPr>
              <a:t>Düşüncelerimizi çekinmeden söylemeliyiz,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tr-TR" sz="3600" dirty="0">
                <a:solidFill>
                  <a:srgbClr val="1C1C1C"/>
                </a:solidFill>
              </a:rPr>
              <a:t>Sınıfta söz alarak konuşmalıyız,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tr-TR" sz="3600" dirty="0">
                <a:solidFill>
                  <a:srgbClr val="1C1C1C"/>
                </a:solidFill>
              </a:rPr>
              <a:t>Eleştirilere açık olmalıyız,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tr-TR" sz="3600" dirty="0">
                <a:solidFill>
                  <a:srgbClr val="1C1C1C"/>
                </a:solidFill>
              </a:rPr>
              <a:t>Başkalarına karşı kırıcı </a:t>
            </a:r>
            <a:r>
              <a:rPr lang="tr-TR" sz="3600" dirty="0">
                <a:solidFill>
                  <a:srgbClr val="1C1C1C"/>
                </a:solidFill>
              </a:rPr>
              <a:t>eleştiri yapmamalıyız</a:t>
            </a:r>
            <a:r>
              <a:rPr lang="tr-TR" sz="3600" dirty="0">
                <a:solidFill>
                  <a:srgbClr val="1C1C1C"/>
                </a:solidFill>
              </a:rPr>
              <a:t>,</a:t>
            </a:r>
            <a:endParaRPr lang="tr-TR" sz="3600" i="1" dirty="0">
              <a:solidFill>
                <a:srgbClr val="FF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Tm="726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NIS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  <p:bldP spid="3993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FFFFFF"/>
            </a:gs>
            <a:gs pos="100000">
              <a:schemeClr val="folHlink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4000" b="1" i="1" u="sng" smtClean="0">
                <a:solidFill>
                  <a:srgbClr val="FF00FF"/>
                </a:solidFill>
                <a:latin typeface="Comic Sans MS" pitchFamily="66" charset="0"/>
              </a:rPr>
              <a:t>-Arkadaşlarımıza Karşı Sorumluluklarımız</a:t>
            </a:r>
            <a:endParaRPr lang="tr-TR" smtClean="0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066800" y="2133600"/>
            <a:ext cx="7239000" cy="4211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tr-TR" sz="3600">
                <a:solidFill>
                  <a:srgbClr val="1C1C1C"/>
                </a:solidFill>
              </a:rPr>
              <a:t>Arkadaşlarımızı incitmemeliyiz,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sz="3600">
                <a:solidFill>
                  <a:srgbClr val="1C1C1C"/>
                </a:solidFill>
              </a:rPr>
              <a:t>Grup çalışmalarında kendimize düşen görevleri yerine getirmeliyiz,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sz="3600">
                <a:solidFill>
                  <a:srgbClr val="1C1C1C"/>
                </a:solidFill>
              </a:rPr>
              <a:t>Arkadaşlarımız konuşurken sözlerini kesmemeliyiz,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sz="3600">
                <a:solidFill>
                  <a:srgbClr val="1C1C1C"/>
                </a:solidFill>
              </a:rPr>
              <a:t>Söz alarak konuşmalıyız,</a:t>
            </a:r>
          </a:p>
        </p:txBody>
      </p:sp>
    </p:spTree>
  </p:cSld>
  <p:clrMapOvr>
    <a:masterClrMapping/>
  </p:clrMapOvr>
  <p:transition advTm="66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00"/>
                            </p:stCondLst>
                            <p:childTnLst>
                              <p:par>
                                <p:cTn id="1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NIS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FFFFFF"/>
            </a:gs>
            <a:gs pos="100000">
              <a:schemeClr val="folHlink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 i="1" u="sng" smtClean="0">
                <a:solidFill>
                  <a:srgbClr val="FF00FF"/>
                </a:solidFill>
                <a:latin typeface="Comic Sans MS" pitchFamily="66" charset="0"/>
              </a:rPr>
              <a:t>-Öğretmenlerimize Karşı Sorumluluklarımız</a:t>
            </a:r>
            <a:endParaRPr lang="tr-TR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3600" b="1" smtClean="0">
                <a:solidFill>
                  <a:srgbClr val="1C1C1C"/>
                </a:solidFill>
                <a:effectLst/>
                <a:latin typeface="Times New Roman" pitchFamily="18" charset="0"/>
              </a:rPr>
              <a:t>Öğretmenlerimize saygılı davranmalıyız,</a:t>
            </a:r>
          </a:p>
          <a:p>
            <a:r>
              <a:rPr lang="tr-TR" sz="3600" b="1" smtClean="0">
                <a:solidFill>
                  <a:srgbClr val="1C1C1C"/>
                </a:solidFill>
                <a:effectLst/>
                <a:latin typeface="Times New Roman" pitchFamily="18" charset="0"/>
              </a:rPr>
              <a:t>Gördüğümüz yerde selam vermeliyiz,</a:t>
            </a:r>
          </a:p>
          <a:p>
            <a:r>
              <a:rPr lang="tr-TR" sz="3600" b="1" smtClean="0">
                <a:solidFill>
                  <a:srgbClr val="1C1C1C"/>
                </a:solidFill>
                <a:effectLst/>
                <a:latin typeface="Times New Roman" pitchFamily="18" charset="0"/>
              </a:rPr>
              <a:t>Sözlerini dikkatle dinlemeliyiz,</a:t>
            </a:r>
          </a:p>
          <a:p>
            <a:r>
              <a:rPr lang="tr-TR" sz="3600" b="1" smtClean="0">
                <a:solidFill>
                  <a:srgbClr val="1C1C1C"/>
                </a:solidFill>
                <a:effectLst/>
                <a:latin typeface="Times New Roman" pitchFamily="18" charset="0"/>
              </a:rPr>
              <a:t>Başarılarımızda onların payı olduğunu unutmamalıyız.</a:t>
            </a:r>
            <a:endParaRPr lang="tr-TR" sz="3600" b="1" smtClean="0">
              <a:effectLst/>
            </a:endParaRPr>
          </a:p>
        </p:txBody>
      </p:sp>
    </p:spTree>
  </p:cSld>
  <p:clrMapOvr>
    <a:masterClrMapping/>
  </p:clrMapOvr>
  <p:transition advTm="61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pic>
        <p:nvPicPr>
          <p:cNvPr id="8195" name="Picture 2" descr="sorumluluk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0" y="6248400"/>
            <a:ext cx="9144000" cy="609600"/>
          </a:xfrm>
          <a:solidFill>
            <a:srgbClr val="00B0F0"/>
          </a:solidFill>
          <a:ln>
            <a:solidFill>
              <a:schemeClr val="tx2">
                <a:lumMod val="2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0000"/>
                </a:solidFill>
              </a:rPr>
              <a:t>Sorumluluklarımı unutmam.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defRPr/>
            </a:pPr>
            <a:endParaRPr lang="tr-TR" dirty="0"/>
          </a:p>
        </p:txBody>
      </p:sp>
      <p:pic>
        <p:nvPicPr>
          <p:cNvPr id="9219" name="Picture 3" descr="sosyal-sorumlulu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4572000"/>
          </a:xfrm>
        </p:spPr>
        <p:txBody>
          <a:bodyPr/>
          <a:lstStyle/>
          <a:p>
            <a:pPr>
              <a:defRPr/>
            </a:pPr>
            <a:r>
              <a:rPr lang="tr-TR" sz="3600" smtClean="0">
                <a:solidFill>
                  <a:srgbClr val="DFE9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DOĞAYA KARŞI DA SORUMLUYUM</a:t>
            </a:r>
            <a:r>
              <a:rPr lang="tr-TR" sz="3200" smtClean="0">
                <a:solidFill>
                  <a:srgbClr val="DFE9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sz="3200" smtClean="0">
                <a:solidFill>
                  <a:srgbClr val="DFE9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32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*doğayı SEVİYORUM </a:t>
            </a:r>
            <a:br>
              <a:rPr lang="tr-TR" sz="32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32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*doğayı KORURUM</a:t>
            </a:r>
            <a:br>
              <a:rPr lang="tr-TR" sz="32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32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*doğayı TEMİZ TUTARIM</a:t>
            </a:r>
            <a:br>
              <a:rPr lang="tr-TR" sz="32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32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*bütün canlılara karşı MERHAMETLİYİM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228600" y="0"/>
            <a:ext cx="8915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r-TR" sz="320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NASIL SORUMLU BİR İNSAN OLUNUR?</a:t>
            </a:r>
            <a:endParaRPr lang="tr-TR" sz="3200">
              <a:solidFill>
                <a:srgbClr val="FFFF00"/>
              </a:solidFill>
              <a:cs typeface="Times New Roman" pitchFamily="18" charset="0"/>
            </a:endParaRPr>
          </a:p>
          <a:p>
            <a:endParaRPr lang="tr-TR"/>
          </a:p>
        </p:txBody>
      </p:sp>
      <p:sp>
        <p:nvSpPr>
          <p:cNvPr id="10243" name="Rectangle 24"/>
          <p:cNvSpPr>
            <a:spLocks noChangeArrowheads="1"/>
          </p:cNvSpPr>
          <p:nvPr/>
        </p:nvSpPr>
        <p:spPr bwMode="auto">
          <a:xfrm>
            <a:off x="304800" y="876300"/>
            <a:ext cx="809625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tr-TR" sz="3200">
                <a:latin typeface="Comic Sans MS" pitchFamily="66" charset="0"/>
                <a:ea typeface="Times New Roman" pitchFamily="18" charset="0"/>
                <a:cs typeface="Arial" charset="0"/>
              </a:rPr>
              <a:t>G</a:t>
            </a:r>
            <a:r>
              <a:rPr lang="tr-TR" sz="3200">
                <a:ea typeface="Times New Roman" pitchFamily="18" charset="0"/>
                <a:cs typeface="Arial" charset="0"/>
              </a:rPr>
              <a:t>ü</a:t>
            </a:r>
            <a:r>
              <a:rPr lang="tr-TR" sz="3200">
                <a:latin typeface="Comic Sans MS" pitchFamily="66" charset="0"/>
                <a:ea typeface="Times New Roman" pitchFamily="18" charset="0"/>
                <a:cs typeface="Arial" charset="0"/>
              </a:rPr>
              <a:t>venilir ol ve insanlara g</a:t>
            </a:r>
            <a:r>
              <a:rPr lang="tr-TR" sz="3200">
                <a:ea typeface="Times New Roman" pitchFamily="18" charset="0"/>
                <a:cs typeface="Arial" charset="0"/>
              </a:rPr>
              <a:t>ü</a:t>
            </a:r>
            <a:r>
              <a:rPr lang="tr-TR" sz="3200">
                <a:latin typeface="Comic Sans MS" pitchFamily="66" charset="0"/>
                <a:ea typeface="Times New Roman" pitchFamily="18" charset="0"/>
                <a:cs typeface="Arial" charset="0"/>
              </a:rPr>
              <a:t>ven; bir şeyi </a:t>
            </a:r>
          </a:p>
          <a:p>
            <a:r>
              <a:rPr lang="tr-TR" sz="3200">
                <a:latin typeface="Comic Sans MS" pitchFamily="66" charset="0"/>
                <a:ea typeface="Times New Roman" pitchFamily="18" charset="0"/>
                <a:cs typeface="Arial" charset="0"/>
              </a:rPr>
              <a:t>yapmaya s</a:t>
            </a:r>
            <a:r>
              <a:rPr lang="tr-TR" sz="3200">
                <a:ea typeface="Times New Roman" pitchFamily="18" charset="0"/>
                <a:cs typeface="Arial" charset="0"/>
              </a:rPr>
              <a:t>ö</a:t>
            </a:r>
            <a:r>
              <a:rPr lang="tr-TR" sz="3200">
                <a:latin typeface="Comic Sans MS" pitchFamily="66" charset="0"/>
                <a:ea typeface="Times New Roman" pitchFamily="18" charset="0"/>
                <a:cs typeface="Arial" charset="0"/>
              </a:rPr>
              <a:t>z verdiğinde s</a:t>
            </a:r>
            <a:r>
              <a:rPr lang="tr-TR" sz="3200">
                <a:ea typeface="Times New Roman" pitchFamily="18" charset="0"/>
                <a:cs typeface="Arial" charset="0"/>
              </a:rPr>
              <a:t>ö</a:t>
            </a:r>
            <a:r>
              <a:rPr lang="tr-TR" sz="3200">
                <a:latin typeface="Comic Sans MS" pitchFamily="66" charset="0"/>
                <a:ea typeface="Times New Roman" pitchFamily="18" charset="0"/>
                <a:cs typeface="Arial" charset="0"/>
              </a:rPr>
              <a:t>z</a:t>
            </a:r>
            <a:r>
              <a:rPr lang="tr-TR" sz="3200">
                <a:ea typeface="Times New Roman" pitchFamily="18" charset="0"/>
                <a:cs typeface="Arial" charset="0"/>
              </a:rPr>
              <a:t>ü</a:t>
            </a:r>
            <a:r>
              <a:rPr lang="tr-TR" sz="3200">
                <a:latin typeface="Comic Sans MS" pitchFamily="66" charset="0"/>
                <a:ea typeface="Times New Roman" pitchFamily="18" charset="0"/>
                <a:cs typeface="Arial" charset="0"/>
              </a:rPr>
              <a:t>nde dur.</a:t>
            </a:r>
            <a:endParaRPr lang="tr-TR" sz="3200">
              <a:ea typeface="Times New Roman" pitchFamily="18" charset="0"/>
              <a:cs typeface="Arial" charset="0"/>
            </a:endParaRPr>
          </a:p>
          <a:p>
            <a:endParaRPr lang="tr-TR">
              <a:ea typeface="Times New Roman" pitchFamily="18" charset="0"/>
              <a:cs typeface="Arial" charset="0"/>
            </a:endParaRPr>
          </a:p>
        </p:txBody>
      </p:sp>
      <p:sp>
        <p:nvSpPr>
          <p:cNvPr id="10244" name="Rectangle 25"/>
          <p:cNvSpPr>
            <a:spLocks noChangeArrowheads="1"/>
          </p:cNvSpPr>
          <p:nvPr/>
        </p:nvSpPr>
        <p:spPr bwMode="auto">
          <a:xfrm>
            <a:off x="1811338" y="2066925"/>
            <a:ext cx="7335837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tr-TR" sz="3200">
                <a:latin typeface="Comic Sans MS" pitchFamily="66" charset="0"/>
                <a:ea typeface="Times New Roman" pitchFamily="18" charset="0"/>
                <a:cs typeface="Arial" charset="0"/>
              </a:rPr>
              <a:t>Kendi işine </a:t>
            </a:r>
            <a:r>
              <a:rPr lang="tr-TR" sz="3200">
                <a:ea typeface="Times New Roman" pitchFamily="18" charset="0"/>
                <a:cs typeface="Arial" charset="0"/>
              </a:rPr>
              <a:t>ö</a:t>
            </a:r>
            <a:r>
              <a:rPr lang="tr-TR" sz="3200">
                <a:latin typeface="Comic Sans MS" pitchFamily="66" charset="0"/>
                <a:ea typeface="Times New Roman" pitchFamily="18" charset="0"/>
                <a:cs typeface="Arial" charset="0"/>
              </a:rPr>
              <a:t>nem ver. Senin yapman </a:t>
            </a:r>
          </a:p>
          <a:p>
            <a:r>
              <a:rPr lang="tr-TR" sz="3200">
                <a:latin typeface="Comic Sans MS" pitchFamily="66" charset="0"/>
                <a:ea typeface="Times New Roman" pitchFamily="18" charset="0"/>
                <a:cs typeface="Arial" charset="0"/>
              </a:rPr>
              <a:t>gerekenleri başkalarına yaptırma.</a:t>
            </a:r>
            <a:endParaRPr lang="tr-TR" sz="3200">
              <a:ea typeface="Times New Roman" pitchFamily="18" charset="0"/>
              <a:cs typeface="Arial" charset="0"/>
            </a:endParaRPr>
          </a:p>
          <a:p>
            <a:endParaRPr lang="tr-TR">
              <a:ea typeface="Times New Roman" pitchFamily="18" charset="0"/>
              <a:cs typeface="Arial" charset="0"/>
            </a:endParaRPr>
          </a:p>
        </p:txBody>
      </p:sp>
      <p:sp>
        <p:nvSpPr>
          <p:cNvPr id="10245" name="Rectangle 26"/>
          <p:cNvSpPr>
            <a:spLocks noChangeArrowheads="1"/>
          </p:cNvSpPr>
          <p:nvPr/>
        </p:nvSpPr>
        <p:spPr bwMode="auto">
          <a:xfrm>
            <a:off x="304800" y="3365500"/>
            <a:ext cx="7443788" cy="256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r-TR" sz="3200">
                <a:latin typeface="Comic Sans MS" pitchFamily="66" charset="0"/>
                <a:ea typeface="Times New Roman" pitchFamily="18" charset="0"/>
                <a:cs typeface="Arial" charset="0"/>
              </a:rPr>
              <a:t>Davranışlarının sorumluluğunu al; mazeret bulma ya da başkalarını su</a:t>
            </a:r>
            <a:r>
              <a:rPr lang="tr-TR" sz="3200">
                <a:ea typeface="Times New Roman" pitchFamily="18" charset="0"/>
                <a:cs typeface="Arial" charset="0"/>
              </a:rPr>
              <a:t>ç</a:t>
            </a:r>
            <a:r>
              <a:rPr lang="tr-TR" sz="3200">
                <a:latin typeface="Comic Sans MS" pitchFamily="66" charset="0"/>
                <a:ea typeface="Times New Roman" pitchFamily="18" charset="0"/>
                <a:cs typeface="Arial" charset="0"/>
              </a:rPr>
              <a:t>lama. </a:t>
            </a:r>
            <a:endParaRPr lang="tr-TR" sz="3200">
              <a:ea typeface="Times New Roman" pitchFamily="18" charset="0"/>
              <a:cs typeface="Arial" charset="0"/>
            </a:endParaRPr>
          </a:p>
          <a:p>
            <a:endParaRPr lang="tr-TR">
              <a:ea typeface="Times New Roman" pitchFamily="18" charset="0"/>
              <a:cs typeface="Arial" charset="0"/>
            </a:endParaRPr>
          </a:p>
        </p:txBody>
      </p:sp>
      <p:sp>
        <p:nvSpPr>
          <p:cNvPr id="10246" name="Rectangle 27"/>
          <p:cNvSpPr>
            <a:spLocks noChangeArrowheads="1"/>
          </p:cNvSpPr>
          <p:nvPr/>
        </p:nvSpPr>
        <p:spPr bwMode="auto">
          <a:xfrm>
            <a:off x="1828800" y="4884738"/>
            <a:ext cx="681355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tr-TR" sz="3200">
                <a:latin typeface="Comic Sans MS" pitchFamily="66" charset="0"/>
                <a:ea typeface="Times New Roman" pitchFamily="18" charset="0"/>
                <a:cs typeface="Arial" charset="0"/>
              </a:rPr>
              <a:t>Aklını kullan; harekete ge</a:t>
            </a:r>
            <a:r>
              <a:rPr lang="tr-TR" sz="3200">
                <a:ea typeface="Times New Roman" pitchFamily="18" charset="0"/>
                <a:cs typeface="Arial" charset="0"/>
              </a:rPr>
              <a:t>ç</a:t>
            </a:r>
            <a:r>
              <a:rPr lang="tr-TR" sz="3200">
                <a:latin typeface="Comic Sans MS" pitchFamily="66" charset="0"/>
                <a:ea typeface="Times New Roman" pitchFamily="18" charset="0"/>
                <a:cs typeface="Arial" charset="0"/>
              </a:rPr>
              <a:t>meden </a:t>
            </a:r>
          </a:p>
          <a:p>
            <a:pPr algn="just"/>
            <a:r>
              <a:rPr lang="tr-TR" sz="3200">
                <a:ea typeface="Times New Roman" pitchFamily="18" charset="0"/>
                <a:cs typeface="Arial" charset="0"/>
              </a:rPr>
              <a:t>ö</a:t>
            </a:r>
            <a:r>
              <a:rPr lang="tr-TR" sz="3200">
                <a:latin typeface="Comic Sans MS" pitchFamily="66" charset="0"/>
                <a:ea typeface="Times New Roman" pitchFamily="18" charset="0"/>
                <a:cs typeface="Arial" charset="0"/>
              </a:rPr>
              <a:t>nce d</a:t>
            </a:r>
            <a:r>
              <a:rPr lang="tr-TR" sz="3200">
                <a:ea typeface="Times New Roman" pitchFamily="18" charset="0"/>
                <a:cs typeface="Arial" charset="0"/>
              </a:rPr>
              <a:t>ü</a:t>
            </a:r>
            <a:r>
              <a:rPr lang="tr-TR" sz="3200">
                <a:latin typeface="Comic Sans MS" pitchFamily="66" charset="0"/>
                <a:ea typeface="Times New Roman" pitchFamily="18" charset="0"/>
                <a:cs typeface="Arial" charset="0"/>
              </a:rPr>
              <a:t>ş</a:t>
            </a:r>
            <a:r>
              <a:rPr lang="tr-TR" sz="3200">
                <a:ea typeface="Times New Roman" pitchFamily="18" charset="0"/>
                <a:cs typeface="Arial" charset="0"/>
              </a:rPr>
              <a:t>ü</a:t>
            </a:r>
            <a:r>
              <a:rPr lang="tr-TR" sz="3200">
                <a:latin typeface="Comic Sans MS" pitchFamily="66" charset="0"/>
                <a:ea typeface="Times New Roman" pitchFamily="18" charset="0"/>
                <a:cs typeface="Arial" charset="0"/>
              </a:rPr>
              <a:t>n;davranışlarının </a:t>
            </a:r>
          </a:p>
          <a:p>
            <a:pPr algn="just"/>
            <a:r>
              <a:rPr lang="tr-TR" sz="3200">
                <a:latin typeface="Comic Sans MS" pitchFamily="66" charset="0"/>
                <a:ea typeface="Times New Roman" pitchFamily="18" charset="0"/>
                <a:cs typeface="Arial" charset="0"/>
              </a:rPr>
              <a:t>sonu</a:t>
            </a:r>
            <a:r>
              <a:rPr lang="tr-TR" sz="3200">
                <a:ea typeface="Times New Roman" pitchFamily="18" charset="0"/>
                <a:cs typeface="Arial" charset="0"/>
              </a:rPr>
              <a:t>ç</a:t>
            </a:r>
            <a:r>
              <a:rPr lang="tr-TR" sz="3200">
                <a:latin typeface="Comic Sans MS" pitchFamily="66" charset="0"/>
                <a:ea typeface="Times New Roman" pitchFamily="18" charset="0"/>
                <a:cs typeface="Arial" charset="0"/>
              </a:rPr>
              <a:t>larını d</a:t>
            </a:r>
            <a:r>
              <a:rPr lang="tr-TR" sz="3200">
                <a:ea typeface="Times New Roman" pitchFamily="18" charset="0"/>
                <a:cs typeface="Arial" charset="0"/>
              </a:rPr>
              <a:t>ü</a:t>
            </a:r>
            <a:r>
              <a:rPr lang="tr-TR" sz="3200">
                <a:latin typeface="Comic Sans MS" pitchFamily="66" charset="0"/>
                <a:ea typeface="Times New Roman" pitchFamily="18" charset="0"/>
                <a:cs typeface="Arial" charset="0"/>
              </a:rPr>
              <a:t>ş</a:t>
            </a:r>
            <a:r>
              <a:rPr lang="tr-TR" sz="3200">
                <a:ea typeface="Times New Roman" pitchFamily="18" charset="0"/>
                <a:cs typeface="Arial" charset="0"/>
              </a:rPr>
              <a:t>ü</a:t>
            </a:r>
            <a:r>
              <a:rPr lang="tr-TR" sz="3200">
                <a:latin typeface="Comic Sans MS" pitchFamily="66" charset="0"/>
                <a:ea typeface="Times New Roman" pitchFamily="18" charset="0"/>
                <a:cs typeface="Arial" charset="0"/>
              </a:rPr>
              <a:t>n.</a:t>
            </a:r>
            <a:endParaRPr lang="tr-TR" sz="3200">
              <a:ea typeface="Times New Roman" pitchFamily="18" charset="0"/>
              <a:cs typeface="Arial" charset="0"/>
            </a:endParaRPr>
          </a:p>
        </p:txBody>
      </p:sp>
      <p:pic>
        <p:nvPicPr>
          <p:cNvPr id="10247" name="Picture 28" descr="bh4arzhzszxjbew7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133600"/>
            <a:ext cx="152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28" descr="bh4arzhzszxjbew7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3429000"/>
            <a:ext cx="152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28" descr="bh4arzhzszxjbew7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105400"/>
            <a:ext cx="152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pic>
        <p:nvPicPr>
          <p:cNvPr id="11267" name="Picture 2" descr="vatanımız_ic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0"/>
            <a:ext cx="91440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0" y="1371600"/>
            <a:ext cx="4114800" cy="4724400"/>
          </a:xfrm>
        </p:spPr>
        <p:txBody>
          <a:bodyPr/>
          <a:lstStyle/>
          <a:p>
            <a:pPr>
              <a:defRPr/>
            </a:pPr>
            <a:r>
              <a:rPr lang="tr-TR" sz="3200" dirty="0" smtClean="0">
                <a:solidFill>
                  <a:srgbClr val="800080"/>
                </a:solidFill>
              </a:rPr>
              <a:t>ONLAR </a:t>
            </a:r>
            <a:br>
              <a:rPr lang="tr-TR" sz="3200" dirty="0" smtClean="0">
                <a:solidFill>
                  <a:srgbClr val="800080"/>
                </a:solidFill>
              </a:rPr>
            </a:br>
            <a:r>
              <a:rPr lang="tr-TR" sz="3200" dirty="0" smtClean="0">
                <a:solidFill>
                  <a:srgbClr val="800080"/>
                </a:solidFill>
              </a:rPr>
              <a:t>BU VATANA </a:t>
            </a:r>
            <a:br>
              <a:rPr lang="tr-TR" sz="3200" dirty="0" smtClean="0">
                <a:solidFill>
                  <a:srgbClr val="800080"/>
                </a:solidFill>
              </a:rPr>
            </a:br>
            <a:r>
              <a:rPr lang="tr-TR" sz="3200" dirty="0" smtClean="0">
                <a:solidFill>
                  <a:srgbClr val="800080"/>
                </a:solidFill>
              </a:rPr>
              <a:t>KARŞI SORUMLULUKLARINI YERİNE </a:t>
            </a:r>
            <a:br>
              <a:rPr lang="tr-TR" sz="3200" dirty="0" smtClean="0">
                <a:solidFill>
                  <a:srgbClr val="800080"/>
                </a:solidFill>
              </a:rPr>
            </a:br>
            <a:r>
              <a:rPr lang="tr-TR" sz="3200" dirty="0" smtClean="0">
                <a:solidFill>
                  <a:srgbClr val="800080"/>
                </a:solidFill>
              </a:rPr>
              <a:t>GETİRDİLER</a:t>
            </a:r>
            <a:endParaRPr lang="tr-TR" sz="3200" dirty="0">
              <a:solidFill>
                <a:srgbClr val="800080"/>
              </a:solidFill>
            </a:endParaRPr>
          </a:p>
        </p:txBody>
      </p:sp>
      <p:sp>
        <p:nvSpPr>
          <p:cNvPr id="6" name="1 Başlık"/>
          <p:cNvSpPr txBox="1">
            <a:spLocks/>
          </p:cNvSpPr>
          <p:nvPr/>
        </p:nvSpPr>
        <p:spPr bwMode="auto">
          <a:xfrm>
            <a:off x="5029200" y="1600200"/>
            <a:ext cx="4114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tr-TR" sz="7200" b="0" kern="0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YA </a:t>
            </a:r>
          </a:p>
          <a:p>
            <a:pPr algn="ctr">
              <a:defRPr/>
            </a:pPr>
            <a:r>
              <a:rPr kumimoji="1" lang="tr-TR" sz="7200" b="0" kern="0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BİZ?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pic>
        <p:nvPicPr>
          <p:cNvPr id="12291" name="3 İçerik Yer Tutucusu" descr="bebe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48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 bwMode="auto">
          <a:xfrm>
            <a:off x="533400" y="2057400"/>
            <a:ext cx="3733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tr-TR" sz="3600" b="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BENİM SORUMLULUĞUM NE ACABA ?</a:t>
            </a:r>
          </a:p>
        </p:txBody>
      </p:sp>
      <p:pic>
        <p:nvPicPr>
          <p:cNvPr id="12293" name="3 İçerik Yer Tutucusu" descr="ceyla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0"/>
            <a:ext cx="4495800" cy="6858000"/>
          </a:xfrm>
        </p:spPr>
      </p:pic>
      <p:sp>
        <p:nvSpPr>
          <p:cNvPr id="7" name="1 Başlık"/>
          <p:cNvSpPr txBox="1">
            <a:spLocks/>
          </p:cNvSpPr>
          <p:nvPr/>
        </p:nvSpPr>
        <p:spPr bwMode="auto">
          <a:xfrm>
            <a:off x="4267200" y="1371600"/>
            <a:ext cx="4876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tr-TR" sz="3600" b="0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NE BAKIYORSUN BANA?</a:t>
            </a:r>
          </a:p>
          <a:p>
            <a:pPr algn="ctr">
              <a:defRPr/>
            </a:pPr>
            <a:r>
              <a:rPr kumimoji="1" lang="tr-TR" sz="3600" b="0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HEM SEN SORUMLULUKLARINI YERİNE GETİRDİN Mİ? ONU SÖYLE BAKALIM.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akuzİ">
  <a:themeElements>
    <a:clrScheme name="Jakuzİ.pot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Jakuzİ.po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6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6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Jakuzİ.pot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kuzİ.pot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kuzİ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Office\Templates\Sunu Tasarımları\JAKUZİ.POT</Template>
  <TotalTime>1188</TotalTime>
  <Words>302</Words>
  <Application>Microsoft Office PowerPoint</Application>
  <PresentationFormat>Ekran Gösterisi (4:3)</PresentationFormat>
  <Paragraphs>56</Paragraphs>
  <Slides>15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  <vt:variant>
        <vt:lpstr>Özel Gösteriler</vt:lpstr>
      </vt:variant>
      <vt:variant>
        <vt:i4>1</vt:i4>
      </vt:variant>
    </vt:vector>
  </HeadingPairs>
  <TitlesOfParts>
    <vt:vector size="23" baseType="lpstr">
      <vt:lpstr>Times New Roman</vt:lpstr>
      <vt:lpstr>Arial</vt:lpstr>
      <vt:lpstr>Tahoma</vt:lpstr>
      <vt:lpstr>Monotype Sorts</vt:lpstr>
      <vt:lpstr>Calibri</vt:lpstr>
      <vt:lpstr>Comic Sans MS</vt:lpstr>
      <vt:lpstr>Jakuzİ</vt:lpstr>
      <vt:lpstr>Slayt 1</vt:lpstr>
      <vt:lpstr>Okulda Sorumluluklarımız</vt:lpstr>
      <vt:lpstr>-Arkadaşlarımıza Karşı Sorumluluklarımız</vt:lpstr>
      <vt:lpstr>-Öğretmenlerimize Karşı Sorumluluklarımız</vt:lpstr>
      <vt:lpstr>Sorumluluklarımı unutmam.</vt:lpstr>
      <vt:lpstr>DOĞAYA KARŞI DA SORUMLUYUM *doğayı SEVİYORUM  *doğayı KORURUM *doğayı TEMİZ TUTARIM *bütün canlılara karşı MERHAMETLİYİM</vt:lpstr>
      <vt:lpstr>Slayt 7</vt:lpstr>
      <vt:lpstr>ONLAR  BU VATANA  KARŞI SORUMLULUKLARINI YERİNE  GETİRDİLER</vt:lpstr>
      <vt:lpstr>Slayt 9</vt:lpstr>
      <vt:lpstr>Slayt 10</vt:lpstr>
      <vt:lpstr>SORUMLULUKLARIMIZI YERİNE GETİRMEZSEK EĞER…</vt:lpstr>
      <vt:lpstr>Unutulan her sorumluluk ihlal edilen her kural…</vt:lpstr>
      <vt:lpstr>SEN BİLİMDE FENDE İLERİ GİDERSEN,  ÖĞRENCİ OLARAK SORUMLULUKLARINI YERİNE GETİRİR ÇALIŞIRSAN…</vt:lpstr>
      <vt:lpstr>EN İYİSİ SEN OL... </vt:lpstr>
      <vt:lpstr>Slayt 15</vt:lpstr>
      <vt:lpstr>Özel Gösteri 1</vt:lpstr>
    </vt:vector>
  </TitlesOfParts>
  <Company>marmara üniversitesi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HAYAT BİLGİSİ</dc:title>
  <dc:creator>marmara</dc:creator>
  <cp:lastModifiedBy>GANG</cp:lastModifiedBy>
  <cp:revision>100</cp:revision>
  <dcterms:created xsi:type="dcterms:W3CDTF">2001-11-06T11:55:59Z</dcterms:created>
  <dcterms:modified xsi:type="dcterms:W3CDTF">2014-09-23T19:52:02Z</dcterms:modified>
</cp:coreProperties>
</file>